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305" r:id="rId4"/>
    <p:sldId id="274" r:id="rId5"/>
    <p:sldId id="304" r:id="rId6"/>
    <p:sldId id="278" r:id="rId7"/>
    <p:sldId id="261" r:id="rId8"/>
    <p:sldId id="258" r:id="rId9"/>
    <p:sldId id="306" r:id="rId10"/>
    <p:sldId id="259" r:id="rId11"/>
    <p:sldId id="265" r:id="rId12"/>
    <p:sldId id="307" r:id="rId13"/>
    <p:sldId id="308" r:id="rId14"/>
    <p:sldId id="309" r:id="rId15"/>
    <p:sldId id="310" r:id="rId16"/>
    <p:sldId id="268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3A21FE-64BF-4072-9F77-9D9AECC38767}">
          <p14:sldIdLst>
            <p14:sldId id="256"/>
            <p14:sldId id="271"/>
            <p14:sldId id="305"/>
            <p14:sldId id="274"/>
            <p14:sldId id="304"/>
            <p14:sldId id="278"/>
            <p14:sldId id="261"/>
            <p14:sldId id="258"/>
            <p14:sldId id="306"/>
            <p14:sldId id="259"/>
            <p14:sldId id="265"/>
            <p14:sldId id="307"/>
            <p14:sldId id="308"/>
            <p14:sldId id="309"/>
            <p14:sldId id="310"/>
            <p14:sldId id="268"/>
          </p14:sldIdLst>
        </p14:section>
        <p14:section name="Untitled Section" id="{2E554C1F-A2EE-4C42-9392-437F4F75252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XH2019" initials="B" lastIdx="1" clrIdx="0">
    <p:extLst>
      <p:ext uri="{19B8F6BF-5375-455C-9EA6-DF929625EA0E}">
        <p15:presenceInfo xmlns:p15="http://schemas.microsoft.com/office/powerpoint/2012/main" userId="BHXH201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66" cy="466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93" y="1"/>
            <a:ext cx="3038887" cy="466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D155A-8E71-4C94-9C07-00EAC794D5A3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27"/>
            <a:ext cx="3037766" cy="466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93" y="8829627"/>
            <a:ext cx="3038887" cy="466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C4A4D-52EF-4AF3-AC22-A8B641313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9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66" cy="466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93" y="1"/>
            <a:ext cx="3038887" cy="466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15477-84A7-48D4-A744-45871D04370D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92" y="4474518"/>
            <a:ext cx="5609217" cy="36603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27"/>
            <a:ext cx="3037766" cy="466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93" y="8829627"/>
            <a:ext cx="3038887" cy="466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EDD05-2DB1-426D-9C5C-5C24AC1C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6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DD05-2DB1-426D-9C5C-5C24AC1C7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7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85832-4399-4917-BCFB-3825ACAD6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724AD-5EFB-466A-9BC1-65214BA83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25CE2-92B9-4948-B198-D01C1940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EACB-C69F-416B-89CC-4A46FD49BA69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6ADF8-D740-47AA-9B79-1509E4A3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0B706-223C-4B85-9E0C-76566DCF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7151-3C6D-4081-9BF2-475D173D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9515-0E08-4667-9FDE-D2BC274F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54171-DAF2-4452-8FD7-F160C2B94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E4F38-88F2-464F-A1FD-BF60CEB6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EACB-C69F-416B-89CC-4A46FD49BA69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C73F4-5798-4E1B-9C5E-DCA199BC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057F3-A956-48DE-89F9-D59A5728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7151-3C6D-4081-9BF2-475D173D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8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6C1F6-1EA9-4B1E-AED2-F5EC7BDBF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F24AF-C84E-4936-99B3-233BA8579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17A5E-7DC4-4CB9-9043-9E5F8C44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EACB-C69F-416B-89CC-4A46FD49BA69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0FC27-540E-42D1-881C-9081FD3C0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98380-AF47-4CD1-8BD8-9661AF7E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7151-3C6D-4081-9BF2-475D173D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208E-130D-4943-81B1-552F9485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5DB50-CDE2-439F-9B53-C935C10D2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A50AE-E27E-4B50-BB44-B4564E17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EACB-C69F-416B-89CC-4A46FD49BA69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F6EE1-3237-4BFE-B12A-B0677499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FC7D4-ECAC-42CE-8DEC-6F410BF2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7151-3C6D-4081-9BF2-475D173D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9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98DD5-3D3A-4302-A45B-7ACDA58C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24A2B-65E8-47D3-95B5-D8BF23D99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E7663-5A62-4410-B9F2-6E5FE034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EACB-C69F-416B-89CC-4A46FD49BA69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A1F44-6919-4ABB-A684-D2EF9742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C7D87-52F1-483D-8340-290D0269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7151-3C6D-4081-9BF2-475D173D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0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6831-555B-43BB-9CCE-A4D5AC349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FF46A-799A-47B5-B6B2-4E5D8341B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AC948-884D-4CC8-9352-0A91F562E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DBD7C-69F2-4E8E-B507-97BD4C38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EACB-C69F-416B-89CC-4A46FD49BA69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F32F-78FE-42EF-94FC-1DBE79A3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30DDE-2362-422A-A048-4DB4B21D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7151-3C6D-4081-9BF2-475D173D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1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EBB6-F486-4BA2-A25D-51120AEA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FA0E3-6C25-46CC-ABAB-301D6EC65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74C3B-B4D5-40B0-BF4F-FA88D547D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AF401-38D8-421E-AB19-C77A35019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322A2-3F4E-4EDE-88EB-D8E91154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DF4BD1-1C62-47F2-A9D3-EFC58D61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EACB-C69F-416B-89CC-4A46FD49BA69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73FBF-6C3D-4799-A5CA-EBB892CC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0784F-D147-4D4B-8FFB-30C33EF0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7151-3C6D-4081-9BF2-475D173D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2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FC90-196E-4D03-97FC-28216CEF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7A2F9-1889-4AF2-B63A-A755B8EB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EACB-C69F-416B-89CC-4A46FD49BA69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5BCF2-57CA-4739-BD70-506507B15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FC367-40AD-4F65-92A7-03A1636F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7151-3C6D-4081-9BF2-475D173D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0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DD80F-9C3B-4C1B-AC50-DBA2CE430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EACB-C69F-416B-89CC-4A46FD49BA69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F442A-C667-4455-8358-3C98CAE5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F5052-8974-479D-9519-B2BC908F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7151-3C6D-4081-9BF2-475D173D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1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BE8D-4232-4B18-AEC0-3FBF0BA7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DB428-9C35-43F6-AC96-67E124563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0BEEB-427C-42AA-93CA-F97934E0F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73015-693B-4CAA-940A-8005E820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EACB-C69F-416B-89CC-4A46FD49BA69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05B09-C2DE-440B-9503-7C74EC99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534DA-AF9F-4100-A386-AE342548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7151-3C6D-4081-9BF2-475D173D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CEDB-FDA7-490B-B6F9-2FC22E09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6D969-9974-4EB4-9894-1126E2A25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66D97-4922-42A2-A9AC-605F052CE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74FF6-063E-4B8A-904F-A69C0EFE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EACB-C69F-416B-89CC-4A46FD49BA69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02481-16E9-4AB2-9EA4-82FF3152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DEADB-FE79-4812-970F-E4BD3CA5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7151-3C6D-4081-9BF2-475D173D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7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F6278-D444-4315-BBA0-6C81281F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99F24-AA91-4203-B0FA-7926772AD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8A519-84FE-4406-8074-D00400488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EACB-C69F-416B-89CC-4A46FD49BA69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7E16C-7824-4CB7-AF64-968E7D988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631B9-A85B-4BE1-AB3A-89F9227D8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87151-3C6D-4081-9BF2-475D173D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2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9FEA5B1-2332-42BA-A242-B2A90AE05F0B}"/>
              </a:ext>
            </a:extLst>
          </p:cNvPr>
          <p:cNvSpPr txBox="1">
            <a:spLocks/>
          </p:cNvSpPr>
          <p:nvPr/>
        </p:nvSpPr>
        <p:spPr>
          <a:xfrm>
            <a:off x="6499274" y="448543"/>
            <a:ext cx="5458265" cy="690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000" b="0" dirty="0"/>
              <a:t>BẢO HIỂM XÃ HỘI TP.HỒ CHÍ MINH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E156F1-CE05-41CD-B117-5B20FD527542}"/>
              </a:ext>
            </a:extLst>
          </p:cNvPr>
          <p:cNvSpPr txBox="1">
            <a:spLocks/>
          </p:cNvSpPr>
          <p:nvPr/>
        </p:nvSpPr>
        <p:spPr>
          <a:xfrm>
            <a:off x="2982351" y="1784283"/>
            <a:ext cx="9209649" cy="1444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HƯỚNG DẪN CÀI ĐẶT, TẠO TÀI KHOẢN VÀ SỬ DỤNG ỨNG DỤNG VSSID – SINH VIÊN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5EB68D-B141-488B-ADDE-097C9892B8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5FFFF"/>
              </a:clrFrom>
              <a:clrTo>
                <a:srgbClr val="D5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894">
            <a:off x="898964" y="2017365"/>
            <a:ext cx="2426632" cy="43127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649F73-A438-4FA4-9B1D-7CABCC5AC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63" y="3873380"/>
            <a:ext cx="4035834" cy="17354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FEA5B1-2332-42BA-A242-B2A90AE05F0B}"/>
              </a:ext>
            </a:extLst>
          </p:cNvPr>
          <p:cNvSpPr txBox="1">
            <a:spLocks/>
          </p:cNvSpPr>
          <p:nvPr/>
        </p:nvSpPr>
        <p:spPr>
          <a:xfrm>
            <a:off x="234461" y="448543"/>
            <a:ext cx="6043509" cy="690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b="0" dirty="0"/>
          </a:p>
          <a:p>
            <a:endParaRPr lang="en-US" b="0" dirty="0"/>
          </a:p>
          <a:p>
            <a:br>
              <a:rPr lang="en-US" b="0" dirty="0"/>
            </a:br>
            <a:endParaRPr lang="en-US" dirty="0">
              <a:ln w="1905"/>
              <a:solidFill>
                <a:srgbClr val="0075B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9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93">
            <a:extLst>
              <a:ext uri="{FF2B5EF4-FFF2-40B4-BE49-F238E27FC236}">
                <a16:creationId xmlns:a16="http://schemas.microsoft.com/office/drawing/2014/main" id="{9BD6923D-7C07-4390-A1AB-EFCBF3E7C7EA}"/>
              </a:ext>
            </a:extLst>
          </p:cNvPr>
          <p:cNvSpPr/>
          <p:nvPr/>
        </p:nvSpPr>
        <p:spPr>
          <a:xfrm>
            <a:off x="420906" y="719252"/>
            <a:ext cx="1079954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just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Bước 3: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Đính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kèm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chứng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cước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93">
            <a:extLst>
              <a:ext uri="{FF2B5EF4-FFF2-40B4-BE49-F238E27FC236}">
                <a16:creationId xmlns:a16="http://schemas.microsoft.com/office/drawing/2014/main" id="{E64E8BE2-820A-4D31-A082-FB4A29635B87}"/>
              </a:ext>
            </a:extLst>
          </p:cNvPr>
          <p:cNvSpPr/>
          <p:nvPr/>
        </p:nvSpPr>
        <p:spPr>
          <a:xfrm>
            <a:off x="1915412" y="165408"/>
            <a:ext cx="8361177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just"/>
            <a:r>
              <a:rPr lang="pt-BR" sz="2500" b="1">
                <a:latin typeface="Arial" panose="020B0604020202020204" pitchFamily="34" charset="0"/>
                <a:cs typeface="Arial" panose="020B0604020202020204" pitchFamily="34" charset="0"/>
              </a:rPr>
              <a:t>HƯỚNG DẪN TẠO LẬP TÀI KHOẢN SỬ DỤNG VssID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173" y="-20418186"/>
            <a:ext cx="3861200" cy="593791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101843" y="1806355"/>
            <a:ext cx="2815064" cy="474457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3452884" y="2470245"/>
            <a:ext cx="1405719" cy="3002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27008" y="2171733"/>
            <a:ext cx="2082635" cy="84616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3916907" y="4698777"/>
            <a:ext cx="1405719" cy="3002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916907" y="3584511"/>
            <a:ext cx="1405719" cy="3002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18372" y="3325203"/>
            <a:ext cx="2342737" cy="84616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CMND/CCCD</a:t>
            </a:r>
          </a:p>
        </p:txBody>
      </p:sp>
      <p:sp>
        <p:nvSpPr>
          <p:cNvPr id="18" name="Oval 17"/>
          <p:cNvSpPr/>
          <p:nvPr/>
        </p:nvSpPr>
        <p:spPr>
          <a:xfrm>
            <a:off x="5518373" y="4425821"/>
            <a:ext cx="2342736" cy="84616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CMND/CCCD</a:t>
            </a:r>
          </a:p>
        </p:txBody>
      </p:sp>
    </p:spTree>
    <p:extLst>
      <p:ext uri="{BB962C8B-B14F-4D97-AF65-F5344CB8AC3E}">
        <p14:creationId xmlns:p14="http://schemas.microsoft.com/office/powerpoint/2010/main" val="41082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646580" y="4640239"/>
            <a:ext cx="2060812" cy="20471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435552" y="1283509"/>
            <a:ext cx="3314952" cy="5281063"/>
          </a:xfrm>
          <a:prstGeom prst="rect">
            <a:avLst/>
          </a:prstGeom>
        </p:spPr>
      </p:pic>
      <p:sp>
        <p:nvSpPr>
          <p:cNvPr id="14" name="Shape 93">
            <a:extLst>
              <a:ext uri="{FF2B5EF4-FFF2-40B4-BE49-F238E27FC236}">
                <a16:creationId xmlns:a16="http://schemas.microsoft.com/office/drawing/2014/main" id="{E64E8BE2-820A-4D31-A082-FB4A29635B87}"/>
              </a:ext>
            </a:extLst>
          </p:cNvPr>
          <p:cNvSpPr/>
          <p:nvPr/>
        </p:nvSpPr>
        <p:spPr>
          <a:xfrm>
            <a:off x="1915412" y="165408"/>
            <a:ext cx="8361177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just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HƯỚNG DẪN TẠO LẬP TÀI KHOẢN SỬ DỤNG VssID</a:t>
            </a:r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7822" y="1485260"/>
            <a:ext cx="2155180" cy="4860949"/>
          </a:xfrm>
          <a:prstGeom prst="rect">
            <a:avLst/>
          </a:prstGeom>
        </p:spPr>
      </p:pic>
      <p:sp>
        <p:nvSpPr>
          <p:cNvPr id="8" name="Shape 93">
            <a:extLst>
              <a:ext uri="{FF2B5EF4-FFF2-40B4-BE49-F238E27FC236}">
                <a16:creationId xmlns:a16="http://schemas.microsoft.com/office/drawing/2014/main" id="{9BD6923D-7C07-4390-A1AB-EFCBF3E7C7EA}"/>
              </a:ext>
            </a:extLst>
          </p:cNvPr>
          <p:cNvSpPr/>
          <p:nvPr/>
        </p:nvSpPr>
        <p:spPr>
          <a:xfrm>
            <a:off x="420906" y="873140"/>
            <a:ext cx="1079954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just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Bước 4: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BHXH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3162778" y="2197290"/>
            <a:ext cx="3102998" cy="264766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CB4E472-AA5F-4541-80F1-00724C89253F}"/>
              </a:ext>
            </a:extLst>
          </p:cNvPr>
          <p:cNvSpPr/>
          <p:nvPr/>
        </p:nvSpPr>
        <p:spPr>
          <a:xfrm>
            <a:off x="6619284" y="4626590"/>
            <a:ext cx="1656782" cy="204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162778" y="5895833"/>
            <a:ext cx="2869532" cy="3411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B4E472-AA5F-4541-80F1-00724C89253F}"/>
              </a:ext>
            </a:extLst>
          </p:cNvPr>
          <p:cNvSpPr/>
          <p:nvPr/>
        </p:nvSpPr>
        <p:spPr>
          <a:xfrm>
            <a:off x="2596716" y="5943599"/>
            <a:ext cx="481174" cy="2934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42052" y="5389404"/>
            <a:ext cx="214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69090-E41B-4633-81EC-05368C76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23" y="2723521"/>
            <a:ext cx="6388677" cy="4522763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BHXH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BHXH.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BHXH.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93">
            <a:extLst>
              <a:ext uri="{FF2B5EF4-FFF2-40B4-BE49-F238E27FC236}">
                <a16:creationId xmlns:a16="http://schemas.microsoft.com/office/drawing/2014/main" id="{1BB4210C-566A-4899-B7C5-0F097A4C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616"/>
            <a:ext cx="10515600" cy="4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HƯỚNG DẪN TẠO LẬP TÀI KHOẢN SỬ DỤNG VssID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D6B82B-DB66-48E3-8149-606709F71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22" y="1258957"/>
            <a:ext cx="3169146" cy="5370855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3A1CD2DC-CF4D-4A7E-A63F-EE425A448144}"/>
              </a:ext>
            </a:extLst>
          </p:cNvPr>
          <p:cNvSpPr/>
          <p:nvPr/>
        </p:nvSpPr>
        <p:spPr>
          <a:xfrm>
            <a:off x="3777614" y="3028321"/>
            <a:ext cx="1110962" cy="2352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32AFE39-09A9-463C-B4E8-F20A472E2B40}"/>
              </a:ext>
            </a:extLst>
          </p:cNvPr>
          <p:cNvSpPr/>
          <p:nvPr/>
        </p:nvSpPr>
        <p:spPr>
          <a:xfrm>
            <a:off x="3935896" y="6202017"/>
            <a:ext cx="662608" cy="2352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617F-F2EA-41EA-BDA6-A291DBB6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913"/>
            <a:ext cx="10515600" cy="696775"/>
          </a:xfrm>
        </p:spPr>
        <p:txBody>
          <a:bodyPr>
            <a:normAutofit fontScale="90000"/>
          </a:bodyPr>
          <a:lstStyle/>
          <a:p>
            <a:br>
              <a:rPr lang="en-US" sz="2800" b="1" i="0" dirty="0">
                <a:effectLst/>
                <a:latin typeface="Arial" panose="020B0604020202020204" pitchFamily="34" charset="0"/>
              </a:rPr>
            </a:br>
            <a:r>
              <a:rPr lang="vi-VN" sz="2800" b="1" i="0" dirty="0">
                <a:effectLst/>
                <a:latin typeface="Arial" panose="020B0604020202020204" pitchFamily="34" charset="0"/>
              </a:rPr>
              <a:t>Bước </a:t>
            </a:r>
            <a:r>
              <a:rPr lang="en-US" sz="2800" b="1" i="0" dirty="0">
                <a:effectLst/>
                <a:latin typeface="Arial" panose="020B0604020202020204" pitchFamily="34" charset="0"/>
              </a:rPr>
              <a:t>6</a:t>
            </a:r>
            <a:r>
              <a:rPr lang="vi-VN" sz="2800" b="1" i="0" dirty="0">
                <a:effectLst/>
                <a:latin typeface="Arial" panose="020B0604020202020204" pitchFamily="34" charset="0"/>
              </a:rPr>
              <a:t>: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 Nhập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OTP (được gửi đến email đã đăng ký)</a:t>
            </a:r>
            <a:endParaRPr lang="en-US" sz="2800" dirty="0"/>
          </a:p>
        </p:txBody>
      </p:sp>
      <p:pic>
        <p:nvPicPr>
          <p:cNvPr id="2050" name="Picture 2" descr="nhận mã OTP qua mail">
            <a:extLst>
              <a:ext uri="{FF2B5EF4-FFF2-40B4-BE49-F238E27FC236}">
                <a16:creationId xmlns:a16="http://schemas.microsoft.com/office/drawing/2014/main" id="{3CDFDF16-3B18-4E14-8D1D-51F698CFBB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58" y="2050046"/>
            <a:ext cx="63800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93">
            <a:extLst>
              <a:ext uri="{FF2B5EF4-FFF2-40B4-BE49-F238E27FC236}">
                <a16:creationId xmlns:a16="http://schemas.microsoft.com/office/drawing/2014/main" id="{0D54022E-FF93-464E-8C6D-989D3A3AE8D9}"/>
              </a:ext>
            </a:extLst>
          </p:cNvPr>
          <p:cNvSpPr txBox="1">
            <a:spLocks/>
          </p:cNvSpPr>
          <p:nvPr/>
        </p:nvSpPr>
        <p:spPr>
          <a:xfrm>
            <a:off x="838200" y="456616"/>
            <a:ext cx="10515600" cy="4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50800" tIns="50800" rIns="50800" bIns="508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HƯỚNG DẪN TẠO LẬP TÀI KHOẢN SỬ DỤNG VssID</a:t>
            </a:r>
          </a:p>
        </p:txBody>
      </p:sp>
    </p:spTree>
    <p:extLst>
      <p:ext uri="{BB962C8B-B14F-4D97-AF65-F5344CB8AC3E}">
        <p14:creationId xmlns:p14="http://schemas.microsoft.com/office/powerpoint/2010/main" val="199325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ấp lại mật khẩu qua mail">
            <a:extLst>
              <a:ext uri="{FF2B5EF4-FFF2-40B4-BE49-F238E27FC236}">
                <a16:creationId xmlns:a16="http://schemas.microsoft.com/office/drawing/2014/main" id="{ECD4A7AA-FFF9-4F3A-A14C-2C84BE74A2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66" y="2080143"/>
            <a:ext cx="423862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93">
            <a:extLst>
              <a:ext uri="{FF2B5EF4-FFF2-40B4-BE49-F238E27FC236}">
                <a16:creationId xmlns:a16="http://schemas.microsoft.com/office/drawing/2014/main" id="{77C35AB1-4103-4DF6-A02C-6EEDD24103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05433"/>
            <a:ext cx="9803296" cy="4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50800" tIns="50800" rIns="50800" bIns="508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HƯỚNG DẪN TẠO LẬP TÀI KHOẢN SỬ DỤNG VssID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C28C4-F9B3-4BA7-9D17-DD79FA86A354}"/>
              </a:ext>
            </a:extLst>
          </p:cNvPr>
          <p:cNvSpPr txBox="1"/>
          <p:nvPr/>
        </p:nvSpPr>
        <p:spPr>
          <a:xfrm>
            <a:off x="1478756" y="1135056"/>
            <a:ext cx="8522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effectLst/>
                <a:latin typeface="Arial" panose="020B0604020202020204" pitchFamily="34" charset="0"/>
              </a:rPr>
              <a:t>Bước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 7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: 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Mật khẩu mới sẽ được gửi đến email đã đăng ký.</a:t>
            </a:r>
            <a:endParaRPr lang="en-US" sz="24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82F4B2A-B70C-4432-891E-E597EDD515CB}"/>
              </a:ext>
            </a:extLst>
          </p:cNvPr>
          <p:cNvSpPr/>
          <p:nvPr/>
        </p:nvSpPr>
        <p:spPr>
          <a:xfrm>
            <a:off x="6692348" y="5102087"/>
            <a:ext cx="980661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0423C-6D78-40D6-806B-9CC6DA44C1C5}"/>
              </a:ext>
            </a:extLst>
          </p:cNvPr>
          <p:cNvSpPr txBox="1"/>
          <p:nvPr/>
        </p:nvSpPr>
        <p:spPr>
          <a:xfrm>
            <a:off x="7951303" y="5102087"/>
            <a:ext cx="349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Hoàn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thành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xong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việc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cài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đặt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3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090C-8C4A-4003-A963-417AB59E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8079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CCB060-ED6C-44D6-82DB-BAC220B3B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47" y="1825625"/>
            <a:ext cx="7453106" cy="4351338"/>
          </a:xfrm>
        </p:spPr>
      </p:pic>
    </p:spTree>
    <p:extLst>
      <p:ext uri="{BB962C8B-B14F-4D97-AF65-F5344CB8AC3E}">
        <p14:creationId xmlns:p14="http://schemas.microsoft.com/office/powerpoint/2010/main" val="3668967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92C693-339F-42FA-85F7-11773EA7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6"/>
            <a:ext cx="10515600" cy="5318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MẬT KHẨU ĐĂNG NHẬP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77DC7B-F818-41F4-AB24-1C3F27485E9D}"/>
              </a:ext>
            </a:extLst>
          </p:cNvPr>
          <p:cNvSpPr txBox="1">
            <a:spLocks/>
          </p:cNvSpPr>
          <p:nvPr/>
        </p:nvSpPr>
        <p:spPr>
          <a:xfrm>
            <a:off x="152400" y="1292226"/>
            <a:ext cx="11925300" cy="54927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4A325-4AE4-45A8-BF62-A5E3438A6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045"/>
            <a:ext cx="12192000" cy="62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6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6A3681-EC09-4E8F-ACEC-06BA2CB788BB}"/>
              </a:ext>
            </a:extLst>
          </p:cNvPr>
          <p:cNvSpPr txBox="1"/>
          <p:nvPr/>
        </p:nvSpPr>
        <p:spPr>
          <a:xfrm>
            <a:off x="498510" y="1345477"/>
            <a:ext cx="7163055" cy="5950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 ứng dụng </a:t>
            </a:r>
            <a:r>
              <a:rPr lang="en-US" sz="24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 nền tảng thiết bị di động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BHXH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r>
              <a:rPr lang="en-US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sz="240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ược cung cấp trên </a:t>
            </a:r>
            <a:r>
              <a:rPr lang="en-US" sz="24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Google Play cho thiết bị thông minh sử dụng hệ điều hành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Android </a:t>
            </a:r>
            <a:r>
              <a:rPr lang="vi-VN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AppStore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BHXH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FontTx/>
              <a:buChar char="-"/>
            </a:pPr>
            <a:endParaRPr lang="en-US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0881C-DACA-453B-B06F-BAF1CA65D5BB}"/>
              </a:ext>
            </a:extLst>
          </p:cNvPr>
          <p:cNvSpPr txBox="1"/>
          <p:nvPr/>
        </p:nvSpPr>
        <p:spPr>
          <a:xfrm>
            <a:off x="1233054" y="168763"/>
            <a:ext cx="523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VssID – Bảo hiểm xã hội số 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F66CE4-213D-45C1-907D-131D9616E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170" y="1345477"/>
            <a:ext cx="3716320" cy="39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0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alo">
            <a:extLst>
              <a:ext uri="{FF2B5EF4-FFF2-40B4-BE49-F238E27FC236}">
                <a16:creationId xmlns:a16="http://schemas.microsoft.com/office/drawing/2014/main" id="{105A968C-78BA-4092-AF1E-08EC900C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3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B99CEB-DC5D-4BA5-B5F7-E5B80CA8B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91" y="748145"/>
            <a:ext cx="7926536" cy="4452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9CFB08-F405-4358-9FB9-8689910C33BE}"/>
              </a:ext>
            </a:extLst>
          </p:cNvPr>
          <p:cNvSpPr txBox="1"/>
          <p:nvPr/>
        </p:nvSpPr>
        <p:spPr>
          <a:xfrm>
            <a:off x="2426273" y="4585854"/>
            <a:ext cx="224443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BHXH TP.HCM</a:t>
            </a:r>
          </a:p>
        </p:txBody>
      </p:sp>
    </p:spTree>
    <p:extLst>
      <p:ext uri="{BB962C8B-B14F-4D97-AF65-F5344CB8AC3E}">
        <p14:creationId xmlns:p14="http://schemas.microsoft.com/office/powerpoint/2010/main" val="14233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066"/>
            <a:ext cx="7837589" cy="92285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96" y="1470169"/>
            <a:ext cx="7352258" cy="443366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 4.1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 9.0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BHXH.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BHXH,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OTP,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"/>
          <a:stretch/>
        </p:blipFill>
        <p:spPr>
          <a:xfrm>
            <a:off x="8544233" y="1470169"/>
            <a:ext cx="2743200" cy="47719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8675789" y="3374378"/>
            <a:ext cx="2197894" cy="2104133"/>
            <a:chOff x="3112294" y="4001294"/>
            <a:chExt cx="2743200" cy="25877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94" y="4001294"/>
              <a:ext cx="2743200" cy="25877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69031" y="5064337"/>
              <a:ext cx="705088" cy="492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4.1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8472" y="5295169"/>
              <a:ext cx="674641" cy="492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9.0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9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93">
            <a:extLst>
              <a:ext uri="{FF2B5EF4-FFF2-40B4-BE49-F238E27FC236}">
                <a16:creationId xmlns:a16="http://schemas.microsoft.com/office/drawing/2014/main" id="{2E45BA2A-C81B-4F4E-83DC-A7B2098BE738}"/>
              </a:ext>
            </a:extLst>
          </p:cNvPr>
          <p:cNvSpPr/>
          <p:nvPr/>
        </p:nvSpPr>
        <p:spPr>
          <a:xfrm>
            <a:off x="0" y="165408"/>
            <a:ext cx="12192000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HƯỚNG DẪN CÀI ĐẶT PHẦN MỀM VSSID</a:t>
            </a:r>
          </a:p>
        </p:txBody>
      </p:sp>
      <p:sp>
        <p:nvSpPr>
          <p:cNvPr id="7" name="Shape 93">
            <a:extLst>
              <a:ext uri="{FF2B5EF4-FFF2-40B4-BE49-F238E27FC236}">
                <a16:creationId xmlns:a16="http://schemas.microsoft.com/office/drawing/2014/main" id="{6E8A9287-EC84-438C-B203-57638F986EBF}"/>
              </a:ext>
            </a:extLst>
          </p:cNvPr>
          <p:cNvSpPr/>
          <p:nvPr/>
        </p:nvSpPr>
        <p:spPr>
          <a:xfrm>
            <a:off x="403151" y="776712"/>
            <a:ext cx="8366275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just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Bước 1: Tải ứng dụng VssID trên điện thoại thông minh</a:t>
            </a:r>
          </a:p>
          <a:p>
            <a:pPr algn="just">
              <a:spcBef>
                <a:spcPts val="600"/>
              </a:spcBef>
            </a:pP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Đối với điện thoại Hệ điều hành Android từ Android 4.1 trở lên (các máy như Samsung, OPPO, SONY, ...): </a:t>
            </a:r>
          </a:p>
          <a:p>
            <a:pPr algn="just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 cập ứng dụng CH PLAY hoặc PLAY STORE như hình</a:t>
            </a:r>
          </a:p>
        </p:txBody>
      </p:sp>
      <p:sp>
        <p:nvSpPr>
          <p:cNvPr id="10" name="Shape 93">
            <a:extLst>
              <a:ext uri="{FF2B5EF4-FFF2-40B4-BE49-F238E27FC236}">
                <a16:creationId xmlns:a16="http://schemas.microsoft.com/office/drawing/2014/main" id="{F0E711B0-12CE-4D00-920F-79AB58575962}"/>
              </a:ext>
            </a:extLst>
          </p:cNvPr>
          <p:cNvSpPr/>
          <p:nvPr/>
        </p:nvSpPr>
        <p:spPr>
          <a:xfrm>
            <a:off x="403150" y="2277189"/>
            <a:ext cx="836627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just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Đối với các máy Hệ điều hành IOS từ 9.0 trở lên (các máy iPhone): Truy cập ứng dụng App Store như hình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2022B-FEDC-4E02-9B75-FB3CE8850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796" y="611105"/>
            <a:ext cx="1507074" cy="1184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8FF9CA-5263-4A6C-80BB-DA7D07F980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788" y="2147222"/>
            <a:ext cx="1041006" cy="1041006"/>
          </a:xfrm>
          <a:prstGeom prst="rect">
            <a:avLst/>
          </a:prstGeom>
        </p:spPr>
      </p:pic>
      <p:sp>
        <p:nvSpPr>
          <p:cNvPr id="14" name="Shape 93">
            <a:extLst>
              <a:ext uri="{FF2B5EF4-FFF2-40B4-BE49-F238E27FC236}">
                <a16:creationId xmlns:a16="http://schemas.microsoft.com/office/drawing/2014/main" id="{EAC2AB37-037A-415E-ABB6-53310D427598}"/>
              </a:ext>
            </a:extLst>
          </p:cNvPr>
          <p:cNvSpPr/>
          <p:nvPr/>
        </p:nvSpPr>
        <p:spPr>
          <a:xfrm>
            <a:off x="9839719" y="1776986"/>
            <a:ext cx="202514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pt-BR" sz="1200" b="1">
                <a:latin typeface="Arial" panose="020B0604020202020204" pitchFamily="34" charset="0"/>
                <a:cs typeface="Arial" panose="020B0604020202020204" pitchFamily="34" charset="0"/>
              </a:rPr>
              <a:t>CH PLAY/GOOGLE PLAY</a:t>
            </a:r>
          </a:p>
        </p:txBody>
      </p:sp>
      <p:sp>
        <p:nvSpPr>
          <p:cNvPr id="17" name="Shape 93">
            <a:extLst>
              <a:ext uri="{FF2B5EF4-FFF2-40B4-BE49-F238E27FC236}">
                <a16:creationId xmlns:a16="http://schemas.microsoft.com/office/drawing/2014/main" id="{DFA9F046-0B1B-49FF-8EAC-3E473196FA1C}"/>
              </a:ext>
            </a:extLst>
          </p:cNvPr>
          <p:cNvSpPr/>
          <p:nvPr/>
        </p:nvSpPr>
        <p:spPr>
          <a:xfrm>
            <a:off x="10361871" y="3285371"/>
            <a:ext cx="101092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pt-BR" sz="1200" b="1">
                <a:latin typeface="Arial" panose="020B0604020202020204" pitchFamily="34" charset="0"/>
                <a:cs typeface="Arial" panose="020B0604020202020204" pitchFamily="34" charset="0"/>
              </a:rPr>
              <a:t>APP STORE</a:t>
            </a:r>
          </a:p>
        </p:txBody>
      </p:sp>
      <p:sp>
        <p:nvSpPr>
          <p:cNvPr id="18" name="Shape 93">
            <a:extLst>
              <a:ext uri="{FF2B5EF4-FFF2-40B4-BE49-F238E27FC236}">
                <a16:creationId xmlns:a16="http://schemas.microsoft.com/office/drawing/2014/main" id="{D2958C72-07AB-4818-BFC9-9F6BEF6D27AA}"/>
              </a:ext>
            </a:extLst>
          </p:cNvPr>
          <p:cNvSpPr/>
          <p:nvPr/>
        </p:nvSpPr>
        <p:spPr>
          <a:xfrm>
            <a:off x="403150" y="2893108"/>
            <a:ext cx="836627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just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Bước 2: Tìm ứng dụng theo ký tự “VSSID”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1800" b="1" dirty="0">
                <a:latin typeface="Arial" panose="020B0604020202020204" pitchFamily="34" charset="0"/>
                <a:cs typeface="Arial" panose="020B0604020202020204" pitchFamily="34" charset="0"/>
              </a:rPr>
              <a:t>Ấn vào nút “Cài đặt” hoặc “Nhận”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1800" b="1" dirty="0">
                <a:latin typeface="Arial" panose="020B0604020202020204" pitchFamily="34" charset="0"/>
                <a:cs typeface="Arial" panose="020B0604020202020204" pitchFamily="34" charset="0"/>
              </a:rPr>
              <a:t>Cài đặt xong ứng dụng VssID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93">
            <a:extLst>
              <a:ext uri="{FF2B5EF4-FFF2-40B4-BE49-F238E27FC236}">
                <a16:creationId xmlns:a16="http://schemas.microsoft.com/office/drawing/2014/main" id="{A238DF4C-3F33-46E3-9E01-2BC2DC803149}"/>
              </a:ext>
            </a:extLst>
          </p:cNvPr>
          <p:cNvSpPr/>
          <p:nvPr/>
        </p:nvSpPr>
        <p:spPr>
          <a:xfrm>
            <a:off x="403150" y="6180393"/>
            <a:ext cx="83662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just"/>
            <a:endParaRPr lang="pt-BR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D3BA400-4113-4897-B311-344C855B1FEC}"/>
              </a:ext>
            </a:extLst>
          </p:cNvPr>
          <p:cNvSpPr/>
          <p:nvPr/>
        </p:nvSpPr>
        <p:spPr>
          <a:xfrm>
            <a:off x="9206143" y="1126258"/>
            <a:ext cx="1014219" cy="34622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FB6AE5B-0C7F-4EBD-9C63-0BE18DF64A66}"/>
              </a:ext>
            </a:extLst>
          </p:cNvPr>
          <p:cNvSpPr/>
          <p:nvPr/>
        </p:nvSpPr>
        <p:spPr>
          <a:xfrm>
            <a:off x="9206142" y="2432864"/>
            <a:ext cx="1014219" cy="34622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303F1-3365-4284-8FE5-9B074F404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0" y="3572629"/>
            <a:ext cx="2970365" cy="324734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5B9CEFC1-F716-4D8C-B5A7-F2D1401ED4BC}"/>
              </a:ext>
            </a:extLst>
          </p:cNvPr>
          <p:cNvSpPr/>
          <p:nvPr/>
        </p:nvSpPr>
        <p:spPr>
          <a:xfrm>
            <a:off x="2205867" y="4427215"/>
            <a:ext cx="370246" cy="125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556C6E3-8A68-4C14-BD86-033FBB821CC8}"/>
              </a:ext>
            </a:extLst>
          </p:cNvPr>
          <p:cNvSpPr/>
          <p:nvPr/>
        </p:nvSpPr>
        <p:spPr>
          <a:xfrm rot="10800000">
            <a:off x="1221924" y="3879182"/>
            <a:ext cx="370246" cy="125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9870860-C2FB-4AD4-8F62-5B246FEE828A}"/>
              </a:ext>
            </a:extLst>
          </p:cNvPr>
          <p:cNvSpPr/>
          <p:nvPr/>
        </p:nvSpPr>
        <p:spPr>
          <a:xfrm>
            <a:off x="3578505" y="4795588"/>
            <a:ext cx="1405866" cy="379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FE423BA-585B-42E7-A303-913AD9639D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62" y="3657768"/>
            <a:ext cx="4398837" cy="303482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43C8F7CE-C593-4643-AB28-16644D0D8147}"/>
              </a:ext>
            </a:extLst>
          </p:cNvPr>
          <p:cNvSpPr/>
          <p:nvPr/>
        </p:nvSpPr>
        <p:spPr>
          <a:xfrm>
            <a:off x="7093257" y="5686913"/>
            <a:ext cx="896645" cy="8256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8849FA-0705-4CC9-A4FC-B5476D113095}"/>
              </a:ext>
            </a:extLst>
          </p:cNvPr>
          <p:cNvSpPr/>
          <p:nvPr/>
        </p:nvSpPr>
        <p:spPr>
          <a:xfrm>
            <a:off x="8282866" y="5592932"/>
            <a:ext cx="2079005" cy="9847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1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cài</a:t>
            </a:r>
            <a:r>
              <a:rPr lang="en-US" sz="1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sz="1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màn</a:t>
            </a:r>
            <a:r>
              <a:rPr lang="en-US" sz="1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1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sẽ có </a:t>
            </a:r>
          </a:p>
          <a:p>
            <a:pPr algn="ctr"/>
            <a:r>
              <a:rPr lang="en-US" sz="1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sz="1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1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endParaRPr lang="en-US" sz="15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61" y="2122454"/>
            <a:ext cx="7289253" cy="4455767"/>
          </a:xfrm>
          <a:prstGeom prst="rect">
            <a:avLst/>
          </a:prstGeom>
        </p:spPr>
      </p:pic>
      <p:sp>
        <p:nvSpPr>
          <p:cNvPr id="16" name="Shape 93">
            <a:extLst>
              <a:ext uri="{FF2B5EF4-FFF2-40B4-BE49-F238E27FC236}">
                <a16:creationId xmlns:a16="http://schemas.microsoft.com/office/drawing/2014/main" id="{2E45BA2A-C81B-4F4E-83DC-A7B2098BE738}"/>
              </a:ext>
            </a:extLst>
          </p:cNvPr>
          <p:cNvSpPr/>
          <p:nvPr/>
        </p:nvSpPr>
        <p:spPr>
          <a:xfrm>
            <a:off x="3201337" y="165408"/>
            <a:ext cx="5789327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pt-BR" sz="2500" b="1">
                <a:latin typeface="Arial" panose="020B0604020202020204" pitchFamily="34" charset="0"/>
                <a:cs typeface="Arial" panose="020B0604020202020204" pitchFamily="34" charset="0"/>
              </a:rPr>
              <a:t>CHUẨN BỊ THÔNG TIN ĐỂ KÊ KHAI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93">
            <a:extLst>
              <a:ext uri="{FF2B5EF4-FFF2-40B4-BE49-F238E27FC236}">
                <a16:creationId xmlns:a16="http://schemas.microsoft.com/office/drawing/2014/main" id="{6E8A9287-EC84-438C-B203-57638F986EBF}"/>
              </a:ext>
            </a:extLst>
          </p:cNvPr>
          <p:cNvSpPr/>
          <p:nvPr/>
        </p:nvSpPr>
        <p:spPr>
          <a:xfrm>
            <a:off x="526039" y="721192"/>
            <a:ext cx="1050071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just"/>
            <a:r>
              <a:rPr lang="pt-BR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Chuẩn bị thông tin để kê khai gồm:</a:t>
            </a:r>
          </a:p>
          <a:p>
            <a:pPr marL="285750" indent="-285750" algn="just">
              <a:buFontTx/>
              <a:buChar char="-"/>
            </a:pPr>
            <a:r>
              <a:rPr lang="pt-BR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chụp 02 mặt Chứng minh thư nhân dân/Thẻ căn cước công dân, ảnh chân dung</a:t>
            </a:r>
          </a:p>
          <a:p>
            <a:pPr marL="285750" indent="-285750" algn="just">
              <a:buFontTx/>
              <a:buChar char="-"/>
            </a:pPr>
            <a:r>
              <a:rPr lang="pt-BR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 số BHXH là 10 số cuối trên thẻ BHYT</a:t>
            </a:r>
          </a:p>
          <a:p>
            <a:pPr marL="285750" indent="-285750" algn="just">
              <a:buFontTx/>
              <a:buChar char="-"/>
            </a:pPr>
            <a:r>
              <a:rPr lang="pt-BR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điện thoại</a:t>
            </a:r>
          </a:p>
        </p:txBody>
      </p:sp>
      <p:sp>
        <p:nvSpPr>
          <p:cNvPr id="22" name="Shape 93">
            <a:extLst>
              <a:ext uri="{FF2B5EF4-FFF2-40B4-BE49-F238E27FC236}">
                <a16:creationId xmlns:a16="http://schemas.microsoft.com/office/drawing/2014/main" id="{9690ABCE-CB95-4464-99B1-1B9931C51F62}"/>
              </a:ext>
            </a:extLst>
          </p:cNvPr>
          <p:cNvSpPr/>
          <p:nvPr/>
        </p:nvSpPr>
        <p:spPr>
          <a:xfrm>
            <a:off x="8839301" y="3155089"/>
            <a:ext cx="152721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just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Mã số BHXH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E567A62-6FA5-477B-A2B8-2AE9E0F44056}"/>
              </a:ext>
            </a:extLst>
          </p:cNvPr>
          <p:cNvSpPr/>
          <p:nvPr/>
        </p:nvSpPr>
        <p:spPr>
          <a:xfrm rot="10800000" flipV="1">
            <a:off x="7169932" y="3155089"/>
            <a:ext cx="1514476" cy="27058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4E472-AA5F-4541-80F1-00724C89253F}"/>
              </a:ext>
            </a:extLst>
          </p:cNvPr>
          <p:cNvSpPr/>
          <p:nvPr/>
        </p:nvSpPr>
        <p:spPr>
          <a:xfrm>
            <a:off x="5358256" y="3098309"/>
            <a:ext cx="1656782" cy="327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30555" y="3452973"/>
            <a:ext cx="3239377" cy="17214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8141" y="3915846"/>
            <a:ext cx="3944203" cy="136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30555" y="3625120"/>
            <a:ext cx="1186673" cy="186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55641" y="3691278"/>
            <a:ext cx="386995" cy="19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35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36" y="1300963"/>
            <a:ext cx="3255325" cy="5322651"/>
          </a:xfrm>
          <a:prstGeom prst="rect">
            <a:avLst/>
          </a:prstGeom>
        </p:spPr>
      </p:pic>
      <p:sp>
        <p:nvSpPr>
          <p:cNvPr id="16" name="Shape 93">
            <a:extLst>
              <a:ext uri="{FF2B5EF4-FFF2-40B4-BE49-F238E27FC236}">
                <a16:creationId xmlns:a16="http://schemas.microsoft.com/office/drawing/2014/main" id="{2E45BA2A-C81B-4F4E-83DC-A7B2098BE738}"/>
              </a:ext>
            </a:extLst>
          </p:cNvPr>
          <p:cNvSpPr/>
          <p:nvPr/>
        </p:nvSpPr>
        <p:spPr>
          <a:xfrm>
            <a:off x="1915412" y="165408"/>
            <a:ext cx="8361177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just"/>
            <a:r>
              <a:rPr lang="pt-BR" sz="2500" b="1">
                <a:latin typeface="Arial" panose="020B0604020202020204" pitchFamily="34" charset="0"/>
                <a:cs typeface="Arial" panose="020B0604020202020204" pitchFamily="34" charset="0"/>
              </a:rPr>
              <a:t>HƯỚNG DẪN TẠO LẬP TÀI KHOẢN SỬ DỤNG VssID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93">
            <a:extLst>
              <a:ext uri="{FF2B5EF4-FFF2-40B4-BE49-F238E27FC236}">
                <a16:creationId xmlns:a16="http://schemas.microsoft.com/office/drawing/2014/main" id="{9BD6923D-7C07-4390-A1AB-EFCBF3E7C7EA}"/>
              </a:ext>
            </a:extLst>
          </p:cNvPr>
          <p:cNvSpPr/>
          <p:nvPr/>
        </p:nvSpPr>
        <p:spPr>
          <a:xfrm>
            <a:off x="351578" y="723224"/>
            <a:ext cx="3664049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just"/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Bước 1: chọn đăng ký tài khoản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593C40-C2CE-4F34-8391-F4307CCFE6DA}"/>
              </a:ext>
            </a:extLst>
          </p:cNvPr>
          <p:cNvSpPr/>
          <p:nvPr/>
        </p:nvSpPr>
        <p:spPr>
          <a:xfrm>
            <a:off x="2402963" y="3372753"/>
            <a:ext cx="1049921" cy="243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93">
            <a:extLst>
              <a:ext uri="{FF2B5EF4-FFF2-40B4-BE49-F238E27FC236}">
                <a16:creationId xmlns:a16="http://schemas.microsoft.com/office/drawing/2014/main" id="{A0F38581-A4E9-43C7-847F-98A6F8EA4FCB}"/>
              </a:ext>
            </a:extLst>
          </p:cNvPr>
          <p:cNvSpPr/>
          <p:nvPr/>
        </p:nvSpPr>
        <p:spPr>
          <a:xfrm>
            <a:off x="5122310" y="751147"/>
            <a:ext cx="3664049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just"/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Bước 2: Điền đầy đủ thông tin cá nhân</a:t>
            </a:r>
          </a:p>
        </p:txBody>
      </p:sp>
      <p:sp>
        <p:nvSpPr>
          <p:cNvPr id="4" name="Left Arrow 3"/>
          <p:cNvSpPr/>
          <p:nvPr/>
        </p:nvSpPr>
        <p:spPr>
          <a:xfrm>
            <a:off x="3581029" y="3372753"/>
            <a:ext cx="1073512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686" y="1300963"/>
            <a:ext cx="3162385" cy="532265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8090323" y="6266412"/>
            <a:ext cx="696036" cy="1716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C47CB9-D08D-4227-B99C-E4913F0EBAEC}"/>
              </a:ext>
            </a:extLst>
          </p:cNvPr>
          <p:cNvSpPr/>
          <p:nvPr/>
        </p:nvSpPr>
        <p:spPr>
          <a:xfrm>
            <a:off x="6954334" y="6194147"/>
            <a:ext cx="1049921" cy="243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7487F-673A-49C6-9E54-2213CD97E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32" y="541540"/>
            <a:ext cx="3291490" cy="5547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C2807-E692-4589-B79E-91C2BF3FB4AC}"/>
              </a:ext>
            </a:extLst>
          </p:cNvPr>
          <p:cNvSpPr txBox="1"/>
          <p:nvPr/>
        </p:nvSpPr>
        <p:spPr>
          <a:xfrm>
            <a:off x="5159090" y="2419423"/>
            <a:ext cx="6307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 SV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CCCD để đăng ký tài khoản giao dịch điện 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 thông tin đối chiếu trùng khớp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CSDL Quốc gia về dân cư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 thống không yêu cầu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đính kèm hình ảnh chụp CCCD.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0E906D4-5B48-48ED-AD52-7ACF142DAA57}"/>
              </a:ext>
            </a:extLst>
          </p:cNvPr>
          <p:cNvSpPr/>
          <p:nvPr/>
        </p:nvSpPr>
        <p:spPr>
          <a:xfrm>
            <a:off x="9973994" y="4062993"/>
            <a:ext cx="998806" cy="295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705</Words>
  <Application>Microsoft Office PowerPoint</Application>
  <PresentationFormat>Widescreen</PresentationFormat>
  <Paragraphs>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Lưu ý khi cài đặt ứng dụng VssID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HƯỚNG DẪN TẠO LẬP TÀI KHOẢN SỬ DỤNG VssID</vt:lpstr>
      <vt:lpstr> Bước 6: Nhập mã OTP (được gửi đến email đã đăng ký)</vt:lpstr>
      <vt:lpstr>HƯỚNG DẪN TẠO LẬP TÀI KHOẢN SỬ DỤNG VssID</vt:lpstr>
      <vt:lpstr>Lưu ý: Trường hợp đã đăng ký trước đó nhưng chưa khai báo địa chỉ email, nếu quên mật khẩu thì gửi tin nhắn đến số điện thoại 8079</vt:lpstr>
      <vt:lpstr>ĐỔI MẬT KHẨU ĐĂNG NHẬP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Toan Ha</dc:creator>
  <cp:lastModifiedBy>BHXH2019</cp:lastModifiedBy>
  <cp:revision>121</cp:revision>
  <cp:lastPrinted>2021-06-09T06:49:46Z</cp:lastPrinted>
  <dcterms:created xsi:type="dcterms:W3CDTF">2021-03-15T08:56:31Z</dcterms:created>
  <dcterms:modified xsi:type="dcterms:W3CDTF">2021-11-23T04:19:07Z</dcterms:modified>
</cp:coreProperties>
</file>